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8E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84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A1DB-DD75-4B32-AB03-232BF399D94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EB79-88A5-4F3A-9230-B8E5221DDF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9891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A1DB-DD75-4B32-AB03-232BF399D94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EB79-88A5-4F3A-9230-B8E5221DDF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364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A1DB-DD75-4B32-AB03-232BF399D94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EB79-88A5-4F3A-9230-B8E5221DDF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8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A1DB-DD75-4B32-AB03-232BF399D94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EB79-88A5-4F3A-9230-B8E5221DDF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9919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A1DB-DD75-4B32-AB03-232BF399D94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EB79-88A5-4F3A-9230-B8E5221DDF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4576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A1DB-DD75-4B32-AB03-232BF399D94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EB79-88A5-4F3A-9230-B8E5221DDF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5753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A1DB-DD75-4B32-AB03-232BF399D94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EB79-88A5-4F3A-9230-B8E5221DDF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0141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A1DB-DD75-4B32-AB03-232BF399D94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EB79-88A5-4F3A-9230-B8E5221DDF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937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A1DB-DD75-4B32-AB03-232BF399D94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EB79-88A5-4F3A-9230-B8E5221DDF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6692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A1DB-DD75-4B32-AB03-232BF399D94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EB79-88A5-4F3A-9230-B8E5221DDF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4912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4A1DB-DD75-4B32-AB03-232BF399D94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EB79-88A5-4F3A-9230-B8E5221DDF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773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D4A1DB-DD75-4B32-AB03-232BF399D946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FDEB79-88A5-4F3A-9230-B8E5221DDFF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833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1F1F80-C669-4538-A486-3F2059DB59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b="1" i="1" dirty="0">
                <a:solidFill>
                  <a:srgbClr val="348E14"/>
                </a:solidFill>
                <a:latin typeface="Arial Rounded MT Bold" panose="020F0704030504030204" pitchFamily="34" charset="0"/>
              </a:rPr>
              <a:t>Elternabend zum Übergang der Klassen 4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76EA9F-DD88-4153-94AA-60B5AC11E4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de-DE" sz="5400" b="1" i="1" dirty="0">
              <a:latin typeface="Comic Sans MS" panose="030F0702030302020204" pitchFamily="66" charset="0"/>
            </a:endParaRPr>
          </a:p>
          <a:p>
            <a:r>
              <a:rPr lang="de-DE" sz="5400" b="1" i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Herzlich willkommen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E13F204-91D4-42B9-942C-C47CDC01D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51215">
            <a:off x="297490" y="611677"/>
            <a:ext cx="2453021" cy="139093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61EE3AF-39C1-4293-A149-7FBE99F77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6239">
            <a:off x="9383698" y="636563"/>
            <a:ext cx="2365248" cy="134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68202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362A6FE-DDFF-493C-B62C-B3B117EE454A}"/>
              </a:ext>
            </a:extLst>
          </p:cNvPr>
          <p:cNvSpPr txBox="1"/>
          <p:nvPr/>
        </p:nvSpPr>
        <p:spPr>
          <a:xfrm>
            <a:off x="488271" y="284085"/>
            <a:ext cx="1083963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0" b="1" i="1" dirty="0">
                <a:solidFill>
                  <a:srgbClr val="7030A0"/>
                </a:solidFill>
                <a:latin typeface="Comic Sans MS" panose="030F0702030302020204" pitchFamily="66" charset="0"/>
              </a:rPr>
              <a:t>Lehrkräfte empfehlen </a:t>
            </a:r>
            <a:r>
              <a:rPr lang="de-DE" sz="50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NICHT</a:t>
            </a:r>
            <a:r>
              <a:rPr lang="de-DE" sz="5000" b="1" i="1" dirty="0">
                <a:solidFill>
                  <a:srgbClr val="7030A0"/>
                </a:solidFill>
                <a:latin typeface="Comic Sans MS" panose="030F0702030302020204" pitchFamily="66" charset="0"/>
              </a:rPr>
              <a:t> den Abschluss, sondern die Schulform, an der Ihr Kind jetzt im Moment nach unseren Erfahrungen am Besten, Schnellsten und ohne viel Stress ankommt und gute Leistungen erzielen kann.</a:t>
            </a:r>
          </a:p>
        </p:txBody>
      </p:sp>
    </p:spTree>
    <p:extLst>
      <p:ext uri="{BB962C8B-B14F-4D97-AF65-F5344CB8AC3E}">
        <p14:creationId xmlns:p14="http://schemas.microsoft.com/office/powerpoint/2010/main" val="359024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FC38E88-6E80-4F17-9E44-A8867CAAD156}"/>
              </a:ext>
            </a:extLst>
          </p:cNvPr>
          <p:cNvSpPr txBox="1"/>
          <p:nvPr/>
        </p:nvSpPr>
        <p:spPr>
          <a:xfrm>
            <a:off x="338138" y="228600"/>
            <a:ext cx="11515724" cy="686341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Trotz der Empfehlung auf dem Zeugnis, steht es Ihnen frei, jede Schulform zu wählen.</a:t>
            </a:r>
          </a:p>
          <a:p>
            <a:r>
              <a:rPr lang="de-DE" sz="40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Eingeschränkte Empfehlungen haben in der Regel keine Folgen für die Aufnahme Ihres Kindes (Ausnahme: Schulen in freier Trägerschaft)</a:t>
            </a:r>
          </a:p>
          <a:p>
            <a:r>
              <a:rPr lang="de-DE" sz="40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Bei keiner Empfehlung folgt in der Regel ein Gespräch mit dem Schulleiter der aufnehmenden Schule und manchmal auch ein Probeunterricht.</a:t>
            </a:r>
          </a:p>
        </p:txBody>
      </p:sp>
    </p:spTree>
    <p:extLst>
      <p:ext uri="{BB962C8B-B14F-4D97-AF65-F5344CB8AC3E}">
        <p14:creationId xmlns:p14="http://schemas.microsoft.com/office/powerpoint/2010/main" val="260071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5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36C3224-416E-B10B-96CE-3AFD44190A3B}"/>
              </a:ext>
            </a:extLst>
          </p:cNvPr>
          <p:cNvSpPr txBox="1"/>
          <p:nvPr/>
        </p:nvSpPr>
        <p:spPr>
          <a:xfrm>
            <a:off x="1" y="216472"/>
            <a:ext cx="1219200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Was können Eltern während der Anmeldephase tun?</a:t>
            </a:r>
          </a:p>
          <a:p>
            <a:endParaRPr lang="de-DE" sz="44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342900" indent="-342900">
              <a:buAutoNum type="arabicPeriod"/>
            </a:pPr>
            <a:r>
              <a:rPr lang="de-DE" sz="4200" b="1" dirty="0">
                <a:latin typeface="Comic Sans MS" panose="030F0702030302020204" pitchFamily="66" charset="0"/>
              </a:rPr>
              <a:t>Mit der gesamten Familie einen Plan a) b) und gegebenenfalls auch c) fertig denken.</a:t>
            </a:r>
          </a:p>
          <a:p>
            <a:pPr marL="342900" indent="-342900">
              <a:buAutoNum type="arabicPeriod"/>
            </a:pPr>
            <a:r>
              <a:rPr lang="de-DE" sz="4200" b="1" dirty="0">
                <a:latin typeface="Comic Sans MS" panose="030F0702030302020204" pitchFamily="66" charset="0"/>
              </a:rPr>
              <a:t>Die </a:t>
            </a:r>
            <a:r>
              <a:rPr lang="de-DE" sz="4200" b="1" dirty="0" err="1">
                <a:latin typeface="Comic Sans MS" panose="030F0702030302020204" pitchFamily="66" charset="0"/>
              </a:rPr>
              <a:t>Hompages</a:t>
            </a:r>
            <a:r>
              <a:rPr lang="de-DE" sz="4200" b="1" dirty="0">
                <a:latin typeface="Comic Sans MS" panose="030F0702030302020204" pitchFamily="66" charset="0"/>
              </a:rPr>
              <a:t> der interessanten Schulen im Blick behalten</a:t>
            </a:r>
          </a:p>
          <a:p>
            <a:pPr marL="342900" indent="-342900">
              <a:buAutoNum type="arabicPeriod"/>
            </a:pPr>
            <a:r>
              <a:rPr lang="de-DE" sz="4200" b="1" dirty="0">
                <a:latin typeface="Comic Sans MS" panose="030F0702030302020204" pitchFamily="66" charset="0"/>
              </a:rPr>
              <a:t>Den Tag der offenen Tür der jeweiligen Schule im Blick behalten und wahrnehmen.</a:t>
            </a:r>
          </a:p>
        </p:txBody>
      </p:sp>
    </p:spTree>
    <p:extLst>
      <p:ext uri="{BB962C8B-B14F-4D97-AF65-F5344CB8AC3E}">
        <p14:creationId xmlns:p14="http://schemas.microsoft.com/office/powerpoint/2010/main" val="3679514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5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D951290-312F-A3D7-CF0A-926F62D45807}"/>
              </a:ext>
            </a:extLst>
          </p:cNvPr>
          <p:cNvSpPr txBox="1"/>
          <p:nvPr/>
        </p:nvSpPr>
        <p:spPr>
          <a:xfrm>
            <a:off x="1" y="456094"/>
            <a:ext cx="12191999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200" b="1" dirty="0">
                <a:latin typeface="Comic Sans MS" panose="030F0702030302020204" pitchFamily="66" charset="0"/>
              </a:rPr>
              <a:t>4.Unbedingt die Anmeldezeiträume   	beachten.</a:t>
            </a:r>
          </a:p>
          <a:p>
            <a:r>
              <a:rPr lang="de-DE" sz="4200" b="1" dirty="0">
                <a:latin typeface="Comic Sans MS" panose="030F0702030302020204" pitchFamily="66" charset="0"/>
              </a:rPr>
              <a:t>	</a:t>
            </a:r>
            <a:r>
              <a:rPr lang="de-DE" sz="4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ACHTUNG: die freien christlichen 	Schulen  	haben bereits im November die 	Anmeldungen!</a:t>
            </a:r>
          </a:p>
          <a:p>
            <a:endParaRPr lang="de-DE" sz="4200" b="1" dirty="0">
              <a:latin typeface="Comic Sans MS" panose="030F0702030302020204" pitchFamily="66" charset="0"/>
            </a:endParaRPr>
          </a:p>
          <a:p>
            <a:r>
              <a:rPr lang="de-DE" sz="4200" b="1" dirty="0">
                <a:latin typeface="Comic Sans MS" panose="030F0702030302020204" pitchFamily="66" charset="0"/>
              </a:rPr>
              <a:t>5.Sie können nur mit dem Anmeldeschein 	nur an einer Schule anmelden und 	müssen 	dann abwarten.</a:t>
            </a:r>
          </a:p>
        </p:txBody>
      </p:sp>
    </p:spTree>
    <p:extLst>
      <p:ext uri="{BB962C8B-B14F-4D97-AF65-F5344CB8AC3E}">
        <p14:creationId xmlns:p14="http://schemas.microsoft.com/office/powerpoint/2010/main" val="2343101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0E921E-DF2D-4BA9-861D-76FF579FC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5208"/>
            <a:ext cx="10515600" cy="639192"/>
          </a:xfrm>
        </p:spPr>
        <p:txBody>
          <a:bodyPr>
            <a:normAutofit fontScale="90000"/>
          </a:bodyPr>
          <a:lstStyle/>
          <a:p>
            <a:pPr algn="ctr"/>
            <a:r>
              <a:rPr lang="de-DE" b="1" i="1" dirty="0">
                <a:solidFill>
                  <a:srgbClr val="002060"/>
                </a:solidFill>
              </a:rPr>
              <a:t>Das dreigliedrige Schulsystem in NRW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AB4B580-58BD-432E-B87E-833F91FE19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41864" y="831274"/>
            <a:ext cx="7865616" cy="575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9052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76E0B4-DE12-4B7B-8B7D-EB62014C9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chemeClr val="accent6">
                    <a:lumMod val="50000"/>
                  </a:schemeClr>
                </a:solidFill>
              </a:rPr>
              <a:t>Die weiterführenden Schulen</a:t>
            </a:r>
            <a:br>
              <a:rPr lang="de-DE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de-DE" b="1" dirty="0">
                <a:solidFill>
                  <a:schemeClr val="accent6">
                    <a:lumMod val="50000"/>
                  </a:schemeClr>
                </a:solidFill>
              </a:rPr>
              <a:t>in erreichbarer Nähe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49E0C5-7177-4E96-9188-9FFE1961B1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Hauptschulen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35BEFD0-7FF4-465E-8B06-60564CA742A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Hauptschule Achenbach – im Schließungsprozess</a:t>
            </a:r>
          </a:p>
          <a:p>
            <a:r>
              <a:rPr lang="de-DE" dirty="0"/>
              <a:t>Hauptschule Rudersdorf (Gemeinde Wilnsdorf)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FA21204-BFB4-4264-B45E-0B2E4C08DE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Realschulen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5D3928F-548D-465F-920A-78575B578E8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/>
              <a:t>Realschule ‚Oberes Schloss‘</a:t>
            </a:r>
          </a:p>
          <a:p>
            <a:r>
              <a:rPr lang="de-DE" dirty="0"/>
              <a:t>Realschule ‚Auf der </a:t>
            </a:r>
            <a:r>
              <a:rPr lang="de-DE" dirty="0" err="1"/>
              <a:t>Morgenröthe</a:t>
            </a:r>
            <a:r>
              <a:rPr lang="de-DE" dirty="0"/>
              <a:t>‘ – im Schließungsprozess</a:t>
            </a:r>
          </a:p>
          <a:p>
            <a:r>
              <a:rPr lang="de-DE" dirty="0"/>
              <a:t>Realschule </a:t>
            </a:r>
            <a:r>
              <a:rPr lang="de-DE" dirty="0" err="1"/>
              <a:t>Niederdielfen</a:t>
            </a:r>
            <a:endParaRPr lang="de-DE" dirty="0"/>
          </a:p>
          <a:p>
            <a:r>
              <a:rPr lang="de-DE" dirty="0"/>
              <a:t>Freie christliche Realschule Niederndorf (Freudenberg)</a:t>
            </a:r>
          </a:p>
        </p:txBody>
      </p:sp>
    </p:spTree>
    <p:extLst>
      <p:ext uri="{BB962C8B-B14F-4D97-AF65-F5344CB8AC3E}">
        <p14:creationId xmlns:p14="http://schemas.microsoft.com/office/powerpoint/2010/main" val="3750667200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5A97CA-6EA8-4291-93BB-31BD890DC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chemeClr val="accent6">
                    <a:lumMod val="50000"/>
                  </a:schemeClr>
                </a:solidFill>
              </a:rPr>
              <a:t>Die weiterführenden Schulen</a:t>
            </a:r>
            <a:br>
              <a:rPr lang="de-DE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de-DE" b="1" dirty="0">
                <a:solidFill>
                  <a:schemeClr val="accent6">
                    <a:lumMod val="50000"/>
                  </a:schemeClr>
                </a:solidFill>
              </a:rPr>
              <a:t>in erreichbarer Nähe</a:t>
            </a:r>
            <a:endParaRPr lang="de-DE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5FE7DA-BF7A-4B05-A791-432F2937D1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Sekundarschule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C48C86E-7CFB-4E9B-A9B7-456D9B3697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Sekundarschule </a:t>
            </a:r>
            <a:r>
              <a:rPr lang="de-DE" dirty="0" err="1"/>
              <a:t>Netpen</a:t>
            </a:r>
            <a:r>
              <a:rPr lang="de-DE" dirty="0"/>
              <a:t> (Gemeinde Netphen)</a:t>
            </a:r>
          </a:p>
          <a:p>
            <a:r>
              <a:rPr lang="de-DE" dirty="0"/>
              <a:t>Freie christliche Sekundarschule Kaan- Marienborn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20BB00-CBF7-43B8-A4FB-A1B43A41BD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Gesamtschule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F3D5107-8627-43D5-BC8E-36609FFDCE7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/>
              <a:t>Bertha- von- Suttner</a:t>
            </a:r>
          </a:p>
          <a:p>
            <a:r>
              <a:rPr lang="de-DE" dirty="0"/>
              <a:t>Gesamtschule </a:t>
            </a:r>
            <a:r>
              <a:rPr lang="de-DE" dirty="0" err="1"/>
              <a:t>Rosterberg</a:t>
            </a:r>
            <a:endParaRPr lang="de-DE" dirty="0"/>
          </a:p>
          <a:p>
            <a:r>
              <a:rPr lang="de-DE" dirty="0"/>
              <a:t>Gesamtschule Eiserfeld</a:t>
            </a:r>
          </a:p>
          <a:p>
            <a:r>
              <a:rPr lang="de-DE" dirty="0"/>
              <a:t>Gesamtschule Schießberg</a:t>
            </a:r>
          </a:p>
        </p:txBody>
      </p:sp>
    </p:spTree>
    <p:extLst>
      <p:ext uri="{BB962C8B-B14F-4D97-AF65-F5344CB8AC3E}">
        <p14:creationId xmlns:p14="http://schemas.microsoft.com/office/powerpoint/2010/main" val="3501922010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2727D4-F8FD-406A-82CC-D77F325A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Die weiterführenden Schulen</a:t>
            </a:r>
            <a:br>
              <a:rPr lang="de-DE" b="1" dirty="0"/>
            </a:br>
            <a:r>
              <a:rPr lang="de-DE" b="1" dirty="0"/>
              <a:t>in erreichbarer Nähe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EE75F31-AAB4-4C17-9B99-8EB59EC45F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Gymnasium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A2298FC-ED82-413A-AF7A-ABCAC9C92B9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Löhrtor</a:t>
            </a:r>
            <a:r>
              <a:rPr lang="de-DE" dirty="0"/>
              <a:t> Gymnasium</a:t>
            </a:r>
          </a:p>
          <a:p>
            <a:pPr marL="0" indent="0">
              <a:buNone/>
            </a:pPr>
            <a:r>
              <a:rPr lang="de-DE" dirty="0"/>
              <a:t>Fürst Johann Moritz (FJM) Gymnasium</a:t>
            </a:r>
          </a:p>
          <a:p>
            <a:pPr marL="0" indent="0">
              <a:buNone/>
            </a:pPr>
            <a:r>
              <a:rPr lang="de-DE" dirty="0"/>
              <a:t>Ev. Gymnasium (nimmt nur Kinder mit voller Empfehlung)</a:t>
            </a:r>
          </a:p>
          <a:p>
            <a:pPr marL="0" indent="0">
              <a:buNone/>
            </a:pPr>
            <a:r>
              <a:rPr lang="de-DE" dirty="0"/>
              <a:t>Gymnasium auf der </a:t>
            </a:r>
            <a:r>
              <a:rPr lang="de-DE" dirty="0" err="1"/>
              <a:t>Morgenröthe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Gymnasium Netphen</a:t>
            </a:r>
          </a:p>
          <a:p>
            <a:pPr marL="0" indent="0">
              <a:buNone/>
            </a:pPr>
            <a:r>
              <a:rPr lang="de-DE" dirty="0"/>
              <a:t>Gymnasium Wilnsdorf</a:t>
            </a:r>
          </a:p>
          <a:p>
            <a:pPr marL="0" indent="0">
              <a:buNone/>
            </a:pPr>
            <a:r>
              <a:rPr lang="de-DE" dirty="0"/>
              <a:t>Stift Keppel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E5570CD-46F5-4024-AA99-C54C43842B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                                                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3CE2952-FE7C-49F6-9CDD-A404C5ADC25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/>
              <a:t>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645768646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E2E2B-D36B-49FA-BE71-83AAEE530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88" y="80454"/>
            <a:ext cx="11798423" cy="816693"/>
          </a:xfrm>
        </p:spPr>
        <p:txBody>
          <a:bodyPr/>
          <a:lstStyle/>
          <a:p>
            <a:pPr algn="ctr"/>
            <a:r>
              <a:rPr lang="de-DE" b="1" i="1" dirty="0">
                <a:solidFill>
                  <a:srgbClr val="7030A0"/>
                </a:solidFill>
                <a:latin typeface="Comic Sans MS" panose="030F0702030302020204" pitchFamily="66" charset="0"/>
              </a:rPr>
              <a:t>Entscheidungskriterien der Lehrkräfte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8B0520B-4E59-4DA7-9B31-861E2DC14DF8}"/>
              </a:ext>
            </a:extLst>
          </p:cNvPr>
          <p:cNvSpPr/>
          <p:nvPr/>
        </p:nvSpPr>
        <p:spPr>
          <a:xfrm>
            <a:off x="284673" y="674400"/>
            <a:ext cx="1154214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400" b="1" dirty="0"/>
              <a:t>Die Lehrkräfte in der Grundschule beurteilen die schulische Entwicklung in folgenden Bereichen: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4400" b="1" dirty="0"/>
              <a:t>Noten, besonders in den Hauptfächern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4400" b="1" dirty="0"/>
              <a:t>Lernverhalten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4400" b="1" dirty="0"/>
              <a:t>Arbeitsverhalten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4400" b="1" dirty="0"/>
              <a:t>Merkfähigkeit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4400" b="1" dirty="0"/>
              <a:t>Konzentrationsfähigkeit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4400" b="1" dirty="0"/>
              <a:t>Sozialverhalten…</a:t>
            </a:r>
          </a:p>
        </p:txBody>
      </p:sp>
    </p:spTree>
    <p:extLst>
      <p:ext uri="{BB962C8B-B14F-4D97-AF65-F5344CB8AC3E}">
        <p14:creationId xmlns:p14="http://schemas.microsoft.com/office/powerpoint/2010/main" val="404552727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E566112-63B4-4CD0-8D43-7B7BA0AFFEEC}"/>
              </a:ext>
            </a:extLst>
          </p:cNvPr>
          <p:cNvSpPr txBox="1"/>
          <p:nvPr/>
        </p:nvSpPr>
        <p:spPr>
          <a:xfrm>
            <a:off x="-60385" y="73306"/>
            <a:ext cx="12252385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..und benötigen dazu die Hilfe der Eltern!</a:t>
            </a:r>
          </a:p>
          <a:p>
            <a:endParaRPr lang="de-DE" sz="3600" b="1" dirty="0"/>
          </a:p>
          <a:p>
            <a:endParaRPr lang="de-DE" sz="3600" b="1" dirty="0"/>
          </a:p>
          <a:p>
            <a:endParaRPr lang="de-DE" sz="2400" b="1" dirty="0"/>
          </a:p>
          <a:p>
            <a:r>
              <a:rPr lang="de-DE" sz="3600" b="1" dirty="0"/>
              <a:t>Eltern müssen sich selbst ehrlich die folgenden Fragen beantworten: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/>
              <a:t>Welche Persönlichkeit hat mein Kind? (Ruhig und strebsam; immer unterwegs,…)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/>
              <a:t>Wie einfach ist es für mein Kind sich zu konzentrieren?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/>
              <a:t>Liest mein Kind gerne? Schreibt es gerne?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/>
              <a:t>Wieviel muss mein Kind lernen um die Noten, die es bekommt zu erreichen?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28668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15F2019-9528-433E-A364-8E64789CB74E}"/>
              </a:ext>
            </a:extLst>
          </p:cNvPr>
          <p:cNvSpPr txBox="1"/>
          <p:nvPr/>
        </p:nvSpPr>
        <p:spPr>
          <a:xfrm>
            <a:off x="896645" y="825623"/>
            <a:ext cx="105289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/>
              <a:t>Bekommt es vielleicht bereits Nachhilfeunterricht?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/>
              <a:t>Wie sehr belastet die Schule die familiäre Situation?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/>
              <a:t>Welche Freizeitaktivitäten macht mein Kind und sollen diese weitergeführt werden?</a:t>
            </a:r>
          </a:p>
        </p:txBody>
      </p:sp>
    </p:spTree>
    <p:extLst>
      <p:ext uri="{BB962C8B-B14F-4D97-AF65-F5344CB8AC3E}">
        <p14:creationId xmlns:p14="http://schemas.microsoft.com/office/powerpoint/2010/main" val="3251566505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1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327F3C8-8045-4DDC-8321-1F697521011E}"/>
              </a:ext>
            </a:extLst>
          </p:cNvPr>
          <p:cNvSpPr/>
          <p:nvPr/>
        </p:nvSpPr>
        <p:spPr>
          <a:xfrm>
            <a:off x="602928" y="393396"/>
            <a:ext cx="1129239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8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Bitte gehen Sie mit Ihrem Kind in Gespräche.</a:t>
            </a:r>
          </a:p>
          <a:p>
            <a:endParaRPr lang="de-DE" sz="48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de-DE" sz="48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Freunde sind wichtig aber nicht der letztendliche Entscheidungsfaktor!</a:t>
            </a:r>
          </a:p>
        </p:txBody>
      </p:sp>
    </p:spTree>
    <p:extLst>
      <p:ext uri="{BB962C8B-B14F-4D97-AF65-F5344CB8AC3E}">
        <p14:creationId xmlns:p14="http://schemas.microsoft.com/office/powerpoint/2010/main" val="3287340957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453</Words>
  <Application>Microsoft Office PowerPoint</Application>
  <PresentationFormat>Widescreen</PresentationFormat>
  <Paragraphs>69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Elternabend zum Übergang der Klassen 4</vt:lpstr>
      <vt:lpstr>Das dreigliedrige Schulsystem in NRW</vt:lpstr>
      <vt:lpstr>Die weiterführenden Schulen in erreichbarer Nähe</vt:lpstr>
      <vt:lpstr>Die weiterführenden Schulen in erreichbarer Nähe</vt:lpstr>
      <vt:lpstr>Die weiterführenden Schulen in erreichbarer Nähe</vt:lpstr>
      <vt:lpstr>Entscheidungskriterien der Lehrkräfte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Schulpolitik ist Aufgabe des Landes NRW</dc:title>
  <dc:creator>Katrin Schöler</dc:creator>
  <cp:lastModifiedBy>Katrin Schöler</cp:lastModifiedBy>
  <cp:revision>24</cp:revision>
  <dcterms:created xsi:type="dcterms:W3CDTF">2025-11-26T15:17:53Z</dcterms:created>
  <dcterms:modified xsi:type="dcterms:W3CDTF">2026-07-14T12:26:00Z</dcterms:modified>
</cp:coreProperties>
</file>